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8" r:id="rId3"/>
    <p:sldId id="275" r:id="rId4"/>
    <p:sldId id="259" r:id="rId5"/>
    <p:sldId id="262" r:id="rId6"/>
    <p:sldId id="267" r:id="rId7"/>
    <p:sldId id="274" r:id="rId8"/>
    <p:sldId id="273" r:id="rId9"/>
    <p:sldId id="270" r:id="rId10"/>
    <p:sldId id="260" r:id="rId11"/>
    <p:sldId id="265" r:id="rId12"/>
    <p:sldId id="269" r:id="rId13"/>
    <p:sldId id="271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7242A-EB9F-694A-BE28-F5E3E0FD0252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8B00B-581D-7F4E-A71C-97A03CDED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5811-DB87-4EE8-957E-364D3B606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89470-1DF2-45CF-B7D8-571789431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B80B4-730B-4E82-BA47-C1A10F05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A4CD-0E55-8242-8D41-E7C501939D85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998F-CE6F-4E0E-9E97-537FD273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B78F2-D611-4F28-AA61-4AD9C956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8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839E-CF7C-403C-9332-849727B7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4FEFA-E4A0-48E7-AA45-633A58B96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7F88-597E-4ABA-8EB9-F114C3F8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138A-C99D-174F-98B1-11CF5080BFEA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64664-FF45-422A-9982-B861BBCC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B5731-021D-4438-89F0-208BA2D3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44B35-5730-47CB-AEFD-B41254002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8635E-869F-4005-975D-4F8C78A6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76AE-EDFC-45CB-870D-A5343012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709D-91CA-054E-BAC8-095DFA51F275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A0EA-8ADB-44FC-B6D0-14441894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8A92F-717F-4900-8B40-F82AD0B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3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5D89-3664-4D63-A913-2B78FCD5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4500-C424-473F-8F90-4A45080AA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3360D-EAEB-4F5B-A30D-E918E315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8DB3-6F09-6145-A5DF-80830DC87200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99C23-B4F0-48FF-911E-25A6C080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9BFD4-6338-4517-852B-F1DA41BE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D58B-D789-4F27-A474-89FD3C44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06E4F-E9DF-42B0-BE91-3CC7DF78C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D6DE1-9D7E-48A0-A4F8-DD13AFF6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04EA-3FDB-B040-8A31-4785C529B157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3E362-4C4B-478C-8E11-FD6E01AB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51E12-12E7-4CD4-978E-BBD3822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9C45-F86C-4809-B008-32BB1894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7C47-4617-4EFF-9587-0C85CD2E2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95DF-D3F9-4190-8F73-FA47D5B3A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24576-6154-42FA-B7CB-AE7C3309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1382-A176-CE49-BE9E-9A985315B50E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10DA-4DC6-4880-8E13-D3E1F776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C3829-A88A-44BB-8795-1D4FC091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8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2FE2-B654-441A-8508-25BAB525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6DB5A-0D99-4F0C-AD6B-12E9632EB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FAAFC-53FB-455A-96F0-6EB3173B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6F836-99C3-42F6-BAAB-B544BF9A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D5FFB-3302-4CE3-B8CA-3F32E94B9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54D9E-234D-49F6-9BD1-1036CF0C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B60B-F018-6A49-9935-127E1643D0D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81DF-A236-4C91-B229-F992F228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7CC5F-4973-4E76-B0B8-7F32D2A1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4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7A1E-23AB-46DE-9F18-08DB4F95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D8B14-803F-40CF-A1A3-9CA3132C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2ED9-24F3-4F46-AD36-5304D072673A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FCB0B-A6D7-410B-952E-80DAE4CF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2864-47BF-4482-853B-17C4290C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E7E2B-0080-450A-85F5-FA8A40B1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47AF-0348-1843-B39A-C8C309C7938F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C9B7C-C081-4317-AAE5-EDB2FB26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4F4BD-C7E4-4A06-8557-CEAE8550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1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5DEA-186A-4AFA-A5F7-4241265A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A81E5-E497-4B04-AD02-A6A2E38C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1F0A-43C2-4BED-93BC-D3B051A9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A41E6-9C5D-4F82-AF5C-C1399C33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3227-E617-BE45-B2DF-0F8C5B246558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7EC7-BD51-4879-B671-CBC81864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5E61A-DC99-4D38-98DA-DF634725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7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9358-E9DE-42B6-8F82-1BF0CB51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79378-9786-4946-B972-92F8CBD98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3431-0619-4EA6-938B-BAEB06023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85F8F-8A28-41B8-B4AE-4D204260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5BD7-259C-4945-BDF7-EB67F13EA45B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F0F03-A9CB-4C80-B472-4FFCE7E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P24 - Name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A3262-9251-4E46-91D9-285615D0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7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5CAE99-D709-4ECC-BA1F-694C83ED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DF3D0-E2FC-452C-8D7F-0C72D483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2A1B-5586-4DF6-8596-86E78421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45EAF-3B02-9440-9F8F-B7240EDAC8D4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BE0B-CCCA-4068-9FE2-0F726C42E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F0D76-9D23-416A-83A1-C2ED404E2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0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1BD7-0E2B-E94B-9DAC-2565F2E3A28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8812" y="597535"/>
            <a:ext cx="4473575" cy="19208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+mn-lt"/>
              </a:rPr>
              <a:t>SPOILER </a:t>
            </a:r>
            <a:br>
              <a:rPr lang="en-US" sz="3200" b="1" dirty="0">
                <a:solidFill>
                  <a:schemeClr val="tx2"/>
                </a:solidFill>
                <a:latin typeface="+mn-lt"/>
              </a:rPr>
            </a:br>
            <a:r>
              <a:rPr lang="en-US" sz="3200" b="1" dirty="0">
                <a:solidFill>
                  <a:schemeClr val="tx2"/>
                </a:solidFill>
                <a:latin typeface="+mn-lt"/>
              </a:rPr>
              <a:t>DETECTION </a:t>
            </a:r>
            <a:br>
              <a:rPr lang="en-US" sz="3200" b="1" dirty="0">
                <a:solidFill>
                  <a:schemeClr val="tx2"/>
                </a:solidFill>
                <a:latin typeface="+mn-lt"/>
              </a:rPr>
            </a:br>
            <a:r>
              <a:rPr lang="en-US" sz="3200" b="1" dirty="0">
                <a:solidFill>
                  <a:schemeClr val="tx2"/>
                </a:solidFill>
                <a:latin typeface="+mn-lt"/>
              </a:rPr>
              <a:t>FROM</a:t>
            </a:r>
            <a:br>
              <a:rPr lang="en-US" sz="3200" b="1" dirty="0">
                <a:solidFill>
                  <a:schemeClr val="tx2"/>
                </a:solidFill>
                <a:latin typeface="+mn-lt"/>
              </a:rPr>
            </a:br>
            <a:r>
              <a:rPr lang="en-US" sz="3200" b="1" dirty="0">
                <a:solidFill>
                  <a:schemeClr val="tx2"/>
                </a:solidFill>
                <a:latin typeface="+mn-lt"/>
              </a:rPr>
              <a:t>MOVIE</a:t>
            </a:r>
            <a:br>
              <a:rPr lang="en-US" sz="3200" b="1" dirty="0">
                <a:solidFill>
                  <a:schemeClr val="tx2"/>
                </a:solidFill>
                <a:latin typeface="+mn-lt"/>
              </a:rPr>
            </a:br>
            <a:r>
              <a:rPr lang="en-US" sz="3200" b="1" dirty="0">
                <a:solidFill>
                  <a:schemeClr val="tx2"/>
                </a:solidFill>
                <a:latin typeface="+mn-lt"/>
              </a:rPr>
              <a:t>REVIEWS</a:t>
            </a:r>
            <a:endParaRPr lang="en-US" sz="3200" b="1" kern="1200" cap="all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1FC10-89B0-2649-9BD4-89B1386BED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8812" y="4030346"/>
            <a:ext cx="6308725" cy="3630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 cap="none" dirty="0">
                <a:solidFill>
                  <a:schemeClr val="tx2"/>
                </a:solidFill>
              </a:rPr>
              <a:t>Group P24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tx2"/>
                </a:solidFill>
              </a:rPr>
              <a:t>Prathamesh</a:t>
            </a:r>
            <a:r>
              <a:rPr lang="en-US" sz="1400" b="1" dirty="0">
                <a:solidFill>
                  <a:schemeClr val="tx2"/>
                </a:solidFill>
              </a:rPr>
              <a:t> Pandit (pppandi2)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Rohit Nair (rnair2)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tx2"/>
                </a:solidFill>
              </a:rPr>
              <a:t>Sanveg</a:t>
            </a:r>
            <a:r>
              <a:rPr lang="en-US" sz="1400" b="1" dirty="0">
                <a:solidFill>
                  <a:schemeClr val="tx2"/>
                </a:solidFill>
              </a:rPr>
              <a:t> Rane (ssrane2)</a:t>
            </a:r>
            <a:endParaRPr lang="en-US" sz="1400" b="1" cap="none" dirty="0">
              <a:solidFill>
                <a:schemeClr val="tx2"/>
              </a:solidFill>
              <a:effectLst/>
            </a:endParaRPr>
          </a:p>
          <a:p>
            <a:pPr marL="0" indent="0" fontAlgn="base">
              <a:buNone/>
            </a:pPr>
            <a:r>
              <a:rPr lang="en-US" sz="1400" b="1" cap="none" dirty="0">
                <a:solidFill>
                  <a:schemeClr val="tx2"/>
                </a:solidFill>
              </a:rPr>
              <a:t>Saurabh Mhatre (</a:t>
            </a:r>
            <a:r>
              <a:rPr lang="en-US" sz="1400" b="1" cap="none" dirty="0" err="1">
                <a:solidFill>
                  <a:schemeClr val="tx2"/>
                </a:solidFill>
              </a:rPr>
              <a:t>smhatre</a:t>
            </a:r>
            <a:r>
              <a:rPr lang="en-US" sz="1400" b="1" cap="none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6" name="Picture 15" descr="A picture containing man, holding, standing, phone&#10;&#10;Description automatically generated">
            <a:extLst>
              <a:ext uri="{FF2B5EF4-FFF2-40B4-BE49-F238E27FC236}">
                <a16:creationId xmlns:a16="http://schemas.microsoft.com/office/drawing/2014/main" id="{D9BDEEBB-0755-40E4-913E-81DC5522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27A40-D88C-43E4-915A-A79B73D13913}"/>
              </a:ext>
            </a:extLst>
          </p:cNvPr>
          <p:cNvSpPr/>
          <p:nvPr/>
        </p:nvSpPr>
        <p:spPr>
          <a:xfrm>
            <a:off x="3048000" y="0"/>
            <a:ext cx="9144000" cy="6858000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 One.m4a" descr="Slide One.m4a">
            <a:hlinkClick r:id="" action="ppaction://media"/>
            <a:extLst>
              <a:ext uri="{FF2B5EF4-FFF2-40B4-BE49-F238E27FC236}">
                <a16:creationId xmlns:a16="http://schemas.microsoft.com/office/drawing/2014/main" id="{CF2A01D4-3B34-5B4B-8123-09B0C0D62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0388" y="58456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C0A6-0AB9-1947-8900-42282AC4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Results – Manhattan LSTM (Stratified)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51122-D108-8C48-A46C-5124829C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Sanveg</a:t>
            </a:r>
            <a:r>
              <a:rPr lang="en-US" dirty="0"/>
              <a:t> Rane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BEED-9331-FF46-83BF-D7EB9F14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E5643A45-E9E2-8645-8B0A-756F1D887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0" y="1466334"/>
            <a:ext cx="5321300" cy="3568700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7E5C7193-EC5B-4D40-864C-5D7BCD2F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30" y="1459475"/>
            <a:ext cx="5321300" cy="3568700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D8DB25B-6C4C-594B-B94D-B6993F583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24789"/>
              </p:ext>
            </p:extLst>
          </p:nvPr>
        </p:nvGraphicFramePr>
        <p:xfrm>
          <a:off x="2536825" y="5103538"/>
          <a:ext cx="6502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855239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28997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70825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1276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5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766232"/>
                  </a:ext>
                </a:extLst>
              </a:tr>
            </a:tbl>
          </a:graphicData>
        </a:graphic>
      </p:graphicFrame>
      <p:pic>
        <p:nvPicPr>
          <p:cNvPr id="24" name="Slide 10.m4a" descr="Slide 10.m4a">
            <a:hlinkClick r:id="" action="ppaction://media"/>
            <a:extLst>
              <a:ext uri="{FF2B5EF4-FFF2-40B4-BE49-F238E27FC236}">
                <a16:creationId xmlns:a16="http://schemas.microsoft.com/office/drawing/2014/main" id="{DEEF1D84-6638-F541-A016-22845568F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0731" y="60373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5CCA-C24F-CA43-951C-62320B1B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Method - ESIM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382239-AA6B-4476-8B20-6ED9AEFFC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8088" y="971550"/>
            <a:ext cx="4443412" cy="57300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F2F83-E2A8-D947-A0AA-A6B76F55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Prathamesh</a:t>
            </a:r>
            <a:r>
              <a:rPr lang="en-US" dirty="0"/>
              <a:t> Pandit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0A29B-CFEB-CE47-A26E-F7457483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99C719-AC2E-6441-94FA-55296CAB9F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34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Enhanced Sequential Inference Model (ESIM)</a:t>
            </a:r>
          </a:p>
          <a:p>
            <a:r>
              <a:rPr lang="en-US" sz="2400" dirty="0"/>
              <a:t>Leverages </a:t>
            </a:r>
            <a:r>
              <a:rPr lang="en-US" sz="2400" dirty="0" err="1"/>
              <a:t>BiLSTM</a:t>
            </a:r>
            <a:r>
              <a:rPr lang="en-US" sz="2400" dirty="0"/>
              <a:t> for Natural Language Inference</a:t>
            </a:r>
          </a:p>
          <a:p>
            <a:r>
              <a:rPr lang="en-US" sz="2400" dirty="0"/>
              <a:t>Infers semantic similarity between encoded vectors using several layers of processing, some of which are as follows –</a:t>
            </a:r>
          </a:p>
          <a:p>
            <a:pPr lvl="1"/>
            <a:r>
              <a:rPr lang="en-US" dirty="0"/>
              <a:t>Input Encoding Layer</a:t>
            </a:r>
          </a:p>
          <a:p>
            <a:pPr lvl="1"/>
            <a:r>
              <a:rPr lang="en-US" dirty="0"/>
              <a:t>Local Inference Modeling</a:t>
            </a:r>
          </a:p>
          <a:p>
            <a:pPr lvl="1"/>
            <a:r>
              <a:rPr lang="en-US" dirty="0"/>
              <a:t>Composition layer</a:t>
            </a:r>
          </a:p>
          <a:p>
            <a:pPr lvl="1"/>
            <a:r>
              <a:rPr lang="en-US" dirty="0"/>
              <a:t>Fully Connected Layer</a:t>
            </a:r>
          </a:p>
          <a:p>
            <a:r>
              <a:rPr lang="en-US" sz="2400" dirty="0"/>
              <a:t>Good measure of model performance – F1 accuracy</a:t>
            </a:r>
          </a:p>
          <a:p>
            <a:r>
              <a:rPr lang="en-US" sz="2400" dirty="0"/>
              <a:t>Stratified Sampling produced better results</a:t>
            </a:r>
          </a:p>
          <a:p>
            <a:endParaRPr lang="en-US" dirty="0"/>
          </a:p>
        </p:txBody>
      </p:sp>
      <p:pic>
        <p:nvPicPr>
          <p:cNvPr id="3" name="P1.m4a" descr="P1.m4a">
            <a:hlinkClick r:id="" action="ppaction://media"/>
            <a:extLst>
              <a:ext uri="{FF2B5EF4-FFF2-40B4-BE49-F238E27FC236}">
                <a16:creationId xmlns:a16="http://schemas.microsoft.com/office/drawing/2014/main" id="{00E9D063-E148-2747-B92F-DE752CC25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59499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C0A6-0AB9-1947-8900-42282AC4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Results - ESIM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51122-D108-8C48-A46C-5124829C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Prathamesh</a:t>
            </a:r>
            <a:r>
              <a:rPr lang="en-US" dirty="0"/>
              <a:t> Pandit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BEED-9331-FF46-83BF-D7EB9F14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8F7C61E-1546-D44F-A013-504FE106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1437743"/>
            <a:ext cx="5118100" cy="3530600"/>
          </a:xfrm>
          <a:prstGeom prst="rect">
            <a:avLst/>
          </a:prstGeom>
        </p:spPr>
      </p:pic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0A298E4D-8D14-CD48-9B83-9CB28A49A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80175" y="1414493"/>
            <a:ext cx="5118100" cy="3530600"/>
          </a:xfr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46E202-6434-E44A-9F02-4408F92B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72406"/>
              </p:ext>
            </p:extLst>
          </p:nvPr>
        </p:nvGraphicFramePr>
        <p:xfrm>
          <a:off x="2536825" y="5151207"/>
          <a:ext cx="6502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855239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28997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70825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1276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5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766232"/>
                  </a:ext>
                </a:extLst>
              </a:tr>
            </a:tbl>
          </a:graphicData>
        </a:graphic>
      </p:graphicFrame>
      <p:pic>
        <p:nvPicPr>
          <p:cNvPr id="17" name="p2.m4a" descr="p2.m4a">
            <a:hlinkClick r:id="" action="ppaction://media"/>
            <a:extLst>
              <a:ext uri="{FF2B5EF4-FFF2-40B4-BE49-F238E27FC236}">
                <a16:creationId xmlns:a16="http://schemas.microsoft.com/office/drawing/2014/main" id="{B7B8C3DB-ED04-7F44-B2B8-8E2442BC0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46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C0A6-0AB9-1947-8900-42282AC4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Results – ESIM (Stratified)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51122-D108-8C48-A46C-5124829C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Prathamesh</a:t>
            </a:r>
            <a:r>
              <a:rPr lang="en-US" dirty="0"/>
              <a:t> Pandit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BEED-9331-FF46-83BF-D7EB9F14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DCFD531-353E-4F4D-A0F7-26A08774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589" y="1529552"/>
            <a:ext cx="5118100" cy="35306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C52A0F0-932C-F347-9B0A-365ECD70F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311" y="1529552"/>
            <a:ext cx="5118100" cy="3530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A5062CC-3EDC-5542-A3D1-711844920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04841"/>
              </p:ext>
            </p:extLst>
          </p:nvPr>
        </p:nvGraphicFramePr>
        <p:xfrm>
          <a:off x="2536825" y="5147001"/>
          <a:ext cx="6502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855239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28997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70825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1276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5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766232"/>
                  </a:ext>
                </a:extLst>
              </a:tr>
            </a:tbl>
          </a:graphicData>
        </a:graphic>
      </p:graphicFrame>
      <p:pic>
        <p:nvPicPr>
          <p:cNvPr id="8" name="P3.m4a" descr="P3.m4a">
            <a:hlinkClick r:id="" action="ppaction://media"/>
            <a:extLst>
              <a:ext uri="{FF2B5EF4-FFF2-40B4-BE49-F238E27FC236}">
                <a16:creationId xmlns:a16="http://schemas.microsoft.com/office/drawing/2014/main" id="{8C34D144-AF1B-9849-8A79-D897FC3AD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59499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C74F-7563-934C-989C-8ABFFAB4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F59D-CA94-B846-9A2D-AE0EAE66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for detecting spoilers is influenced by techniques for text comparison, be it simple similarity measurements of encodings or attempting to generate complex semantic and logical meaning</a:t>
            </a:r>
          </a:p>
          <a:p>
            <a:r>
              <a:rPr lang="en-US" dirty="0"/>
              <a:t>Class Distribution of sample data is important for proper training for textual datasets as observed from improved F1 and recall scores after stratified sampling</a:t>
            </a:r>
          </a:p>
          <a:p>
            <a:r>
              <a:rPr lang="en-US" dirty="0"/>
              <a:t>Room for improvement:</a:t>
            </a:r>
          </a:p>
          <a:p>
            <a:pPr lvl="1" fontAlgn="base"/>
            <a:r>
              <a:rPr lang="en-US" dirty="0"/>
              <a:t>Hyper Parameter Tuning</a:t>
            </a:r>
          </a:p>
          <a:p>
            <a:pPr lvl="1" fontAlgn="base"/>
            <a:r>
              <a:rPr lang="en-US" dirty="0"/>
              <a:t>Additional Model </a:t>
            </a:r>
            <a:r>
              <a:rPr lang="en-US" dirty="0" err="1"/>
              <a:t>Ensembling</a:t>
            </a:r>
            <a:r>
              <a:rPr lang="en-US" dirty="0"/>
              <a:t> Techniques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4C7F-58C7-8041-821B-BEFC2224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P24 -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5D497-626A-8C4C-A798-7EDF7472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4.m4a" descr="P4.m4a">
            <a:hlinkClick r:id="" action="ppaction://media"/>
            <a:extLst>
              <a:ext uri="{FF2B5EF4-FFF2-40B4-BE49-F238E27FC236}">
                <a16:creationId xmlns:a16="http://schemas.microsoft.com/office/drawing/2014/main" id="{75E94CB2-218C-EE47-A6AA-B9BE6F8EE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0731" y="59952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81A7-95DB-084A-8A9B-5342F3DE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E891-076F-0D4D-9BB8-382E9D9F0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Spoilers can make a good movie lose its essence</a:t>
            </a:r>
          </a:p>
          <a:p>
            <a:r>
              <a:rPr lang="en-US" dirty="0"/>
              <a:t>Can use Machine Learning techniques to detect spoilers</a:t>
            </a:r>
          </a:p>
          <a:p>
            <a:r>
              <a:rPr lang="en-US" dirty="0"/>
              <a:t>Need to understand semantic meaning of text and compare texts</a:t>
            </a:r>
          </a:p>
          <a:p>
            <a:r>
              <a:rPr lang="en-US" dirty="0"/>
              <a:t>Can make use of Neural Network Processing Techniques</a:t>
            </a:r>
          </a:p>
          <a:p>
            <a:r>
              <a:rPr lang="en-US" dirty="0"/>
              <a:t>Traditional NNs do not take previous state into consideration</a:t>
            </a:r>
          </a:p>
          <a:p>
            <a:r>
              <a:rPr lang="en-US" dirty="0"/>
              <a:t>Need to make use of Recurrent Neural Networks</a:t>
            </a:r>
          </a:p>
          <a:p>
            <a:r>
              <a:rPr lang="en-US" dirty="0"/>
              <a:t>Two Approaches – MaLSTM and ESIM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5E43A-6A73-7444-9717-61AC7EFD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Saurabh Mhatre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50088-080B-EC4F-9FEA-80F72665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Slide Two.m4a" descr="Slide Two.m4a">
            <a:hlinkClick r:id="" action="ppaction://media"/>
            <a:extLst>
              <a:ext uri="{FF2B5EF4-FFF2-40B4-BE49-F238E27FC236}">
                <a16:creationId xmlns:a16="http://schemas.microsoft.com/office/drawing/2014/main" id="{645ECEDF-D924-0A43-B16F-6C5C2A781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0937" y="5816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D240-EE0A-A94A-BEDA-F6825F6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6BB4-74EB-AE42-87DD-91138C72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Enhanced LSTM for Natural Language Inference</a:t>
            </a:r>
          </a:p>
          <a:p>
            <a:r>
              <a:rPr lang="en-US" dirty="0"/>
              <a:t>Empirical Evaluation of Gated Recurrent Neural Networks on Sequence Modeling</a:t>
            </a:r>
          </a:p>
          <a:p>
            <a:r>
              <a:rPr lang="en-US" dirty="0"/>
              <a:t>Long Short-Term Memory</a:t>
            </a:r>
          </a:p>
          <a:p>
            <a:r>
              <a:rPr lang="en-US" dirty="0"/>
              <a:t>Siamese Recurrent Architectures for Learning Sentence Similarity</a:t>
            </a:r>
          </a:p>
          <a:p>
            <a:r>
              <a:rPr lang="en-US" dirty="0"/>
              <a:t>Sequence to Sequence Learning with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706F5-27A7-9149-9E89-F6F1D7C2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Saurabh Mhatre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66520-262E-D640-8811-66D167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Slide Three.m4a" descr="Slide Three.m4a">
            <a:hlinkClick r:id="" action="ppaction://media"/>
            <a:extLst>
              <a:ext uri="{FF2B5EF4-FFF2-40B4-BE49-F238E27FC236}">
                <a16:creationId xmlns:a16="http://schemas.microsoft.com/office/drawing/2014/main" id="{61C31740-ECBD-424B-8140-AD20CCC93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860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8D23-E71C-8441-9BBE-EF3AD0A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Method – Dataset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5AB4C-1467-EA4F-BE67-919AEB2E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784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IMDB Spoiler Dataset from Kaggle</a:t>
            </a:r>
          </a:p>
          <a:p>
            <a:r>
              <a:rPr lang="en-US" sz="2400" dirty="0"/>
              <a:t>Dataset consists of 2 parts –</a:t>
            </a:r>
          </a:p>
          <a:p>
            <a:pPr lvl="1"/>
            <a:r>
              <a:rPr lang="en-US" dirty="0"/>
              <a:t>Movie Dataset which contains information about movies</a:t>
            </a:r>
          </a:p>
          <a:p>
            <a:pPr lvl="1"/>
            <a:r>
              <a:rPr lang="en-US" dirty="0"/>
              <a:t>Review Dataset which contains information about reviews</a:t>
            </a:r>
          </a:p>
          <a:p>
            <a:r>
              <a:rPr lang="en-US" sz="2400" dirty="0"/>
              <a:t>Dataset Statistics -</a:t>
            </a:r>
          </a:p>
          <a:p>
            <a:pPr lvl="1"/>
            <a:r>
              <a:rPr lang="en-US" dirty="0"/>
              <a:t>Review Dataset records - 573913 </a:t>
            </a:r>
          </a:p>
          <a:p>
            <a:pPr lvl="1"/>
            <a:r>
              <a:rPr lang="en-US" dirty="0"/>
              <a:t>Movie Dataset records - 1572 </a:t>
            </a:r>
          </a:p>
          <a:p>
            <a:pPr marL="457200" lvl="1" indent="0">
              <a:buNone/>
            </a:pPr>
            <a:r>
              <a:rPr lang="en-US" dirty="0"/>
              <a:t>• Reviews containing spoilers - 150924 </a:t>
            </a:r>
          </a:p>
          <a:p>
            <a:r>
              <a:rPr lang="en-US" sz="2400" dirty="0"/>
              <a:t>Attributes of interest</a:t>
            </a:r>
          </a:p>
          <a:p>
            <a:pPr lvl="1"/>
            <a:r>
              <a:rPr lang="en-US" dirty="0"/>
              <a:t>Movie Synopsis and Movie Summary from Movie Dataset</a:t>
            </a:r>
          </a:p>
          <a:p>
            <a:pPr lvl="1"/>
            <a:r>
              <a:rPr lang="en-US" dirty="0"/>
              <a:t>Review Text from Review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6AB04-D922-F04E-98CC-00F8CA80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Rohit Nair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F8C1E-7CAC-9245-8D6F-61E0EC1F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Slide 4 new.m4a" descr="Slide 4 new.m4a">
            <a:hlinkClick r:id="" action="ppaction://media"/>
            <a:extLst>
              <a:ext uri="{FF2B5EF4-FFF2-40B4-BE49-F238E27FC236}">
                <a16:creationId xmlns:a16="http://schemas.microsoft.com/office/drawing/2014/main" id="{EE13EC41-EABB-2B44-9188-7EAD6858F2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4750" y="59086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5CCA-C24F-CA43-951C-62320B1B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Method –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2675-EA76-E841-8931-982CA71B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Movie Synopsis and Summary contained similar information</a:t>
            </a:r>
          </a:p>
          <a:p>
            <a:r>
              <a:rPr lang="en-US" sz="2400" dirty="0"/>
              <a:t>Needed to perform attribute selection</a:t>
            </a:r>
          </a:p>
          <a:p>
            <a:r>
              <a:rPr lang="en-US" sz="2400" dirty="0"/>
              <a:t>Created 3 sets of data during initial run for analysis –</a:t>
            </a:r>
          </a:p>
          <a:p>
            <a:pPr lvl="1"/>
            <a:r>
              <a:rPr lang="en-US" dirty="0"/>
              <a:t>Using only Movie Synopsis and Review Text</a:t>
            </a:r>
          </a:p>
          <a:p>
            <a:pPr lvl="1"/>
            <a:r>
              <a:rPr lang="en-US" dirty="0"/>
              <a:t>Using only Movie Summary and Review Text</a:t>
            </a:r>
          </a:p>
          <a:p>
            <a:pPr lvl="1"/>
            <a:r>
              <a:rPr lang="en-US" dirty="0"/>
              <a:t>Using both Movie Summary and Synopsis along with Review Text</a:t>
            </a:r>
          </a:p>
          <a:p>
            <a:r>
              <a:rPr lang="en-US" sz="2400" dirty="0"/>
              <a:t>Achieved better accuracy using only Movie Synopsis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F2F83-E2A8-D947-A0AA-A6B76F55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Rohit Nair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0A29B-CFEB-CE47-A26E-F7457483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Slide 5.m4a" descr="Slide 5.m4a">
            <a:hlinkClick r:id="" action="ppaction://media"/>
            <a:extLst>
              <a:ext uri="{FF2B5EF4-FFF2-40B4-BE49-F238E27FC236}">
                <a16:creationId xmlns:a16="http://schemas.microsoft.com/office/drawing/2014/main" id="{B798A768-64EC-744F-8148-89B59E8DB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599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D536-94B7-4E3E-8238-40CFCB04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–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B9E0-C4B6-4841-8500-FCDBA99E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 sampling</a:t>
            </a:r>
          </a:p>
          <a:p>
            <a:r>
              <a:rPr lang="en-US" sz="2400" dirty="0"/>
              <a:t>Stratified Sampling to select a subset of data</a:t>
            </a:r>
          </a:p>
          <a:p>
            <a:r>
              <a:rPr lang="en-US" sz="2400" dirty="0"/>
              <a:t>Selected reviews such that reviews containing spoilers and reviews not containing spoilers were equally represented</a:t>
            </a:r>
          </a:p>
          <a:p>
            <a:r>
              <a:rPr lang="en-US" sz="2400" dirty="0"/>
              <a:t>Also performed word embedding using Google’s pre-trained word and phrase vectors trained using word2vec</a:t>
            </a:r>
          </a:p>
          <a:p>
            <a:r>
              <a:rPr lang="en-US" sz="2400" dirty="0"/>
              <a:t>Dataset split for various stages –</a:t>
            </a:r>
          </a:p>
          <a:p>
            <a:pPr lvl="1"/>
            <a:r>
              <a:rPr lang="en-US" dirty="0"/>
              <a:t>Training – 76.8 %</a:t>
            </a:r>
          </a:p>
          <a:p>
            <a:pPr lvl="1"/>
            <a:r>
              <a:rPr lang="en-US" dirty="0"/>
              <a:t>Validation – 19.2 %</a:t>
            </a:r>
          </a:p>
          <a:p>
            <a:pPr lvl="1"/>
            <a:r>
              <a:rPr lang="en-US" dirty="0"/>
              <a:t>Testing – 4 %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9E6A7-0610-43F1-8D2A-D3456A22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Rohit Nair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06E0F-537D-4A9B-8E51-1CFF0D54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Slide 6.m4a" descr="Slide 6.m4a">
            <a:hlinkClick r:id="" action="ppaction://media"/>
            <a:extLst>
              <a:ext uri="{FF2B5EF4-FFF2-40B4-BE49-F238E27FC236}">
                <a16:creationId xmlns:a16="http://schemas.microsoft.com/office/drawing/2014/main" id="{10BF218F-CDC1-7A48-94D3-30D979A23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2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5CCA-C24F-CA43-951C-62320B1B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Method – Experimental Design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2675-EA76-E841-8931-982CA71BF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sz="2400" dirty="0"/>
              <a:t>Long Short-Term Memory</a:t>
            </a:r>
          </a:p>
          <a:p>
            <a:pPr lvl="1"/>
            <a:r>
              <a:rPr lang="en-US" sz="2000" dirty="0"/>
              <a:t>Special RNNs helpful for sequential data like text</a:t>
            </a:r>
          </a:p>
          <a:p>
            <a:pPr lvl="1"/>
            <a:r>
              <a:rPr lang="en-US" sz="2000" dirty="0"/>
              <a:t>Capable of learning long term dependencies</a:t>
            </a:r>
          </a:p>
          <a:p>
            <a:r>
              <a:rPr lang="en-US" sz="2400" dirty="0"/>
              <a:t>Pre-processed input data</a:t>
            </a:r>
          </a:p>
          <a:p>
            <a:r>
              <a:rPr lang="en-US" sz="2400" dirty="0"/>
              <a:t>RNN Models:</a:t>
            </a:r>
          </a:p>
          <a:p>
            <a:pPr lvl="1"/>
            <a:r>
              <a:rPr lang="en-US" sz="2000" dirty="0"/>
              <a:t>Manhattan LSTM (</a:t>
            </a:r>
            <a:r>
              <a:rPr lang="en-US" sz="2000" dirty="0" err="1"/>
              <a:t>MaLSTM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Enhanced Sequential Inference Model (ESIM)</a:t>
            </a:r>
          </a:p>
          <a:p>
            <a:r>
              <a:rPr lang="en-US" sz="2400" dirty="0"/>
              <a:t>Optimizer – </a:t>
            </a:r>
            <a:r>
              <a:rPr lang="en-US" sz="2400" dirty="0" err="1"/>
              <a:t>AdaDelta</a:t>
            </a:r>
            <a:r>
              <a:rPr lang="en-US" sz="2400" dirty="0"/>
              <a:t> / Adam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F2F83-E2A8-D947-A0AA-A6B76F55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Sanveg</a:t>
            </a:r>
            <a:r>
              <a:rPr lang="en-US" dirty="0"/>
              <a:t> Rane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0A29B-CFEB-CE47-A26E-F7457483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14D802-3C8F-684C-B06E-2C143781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43038"/>
            <a:ext cx="5257800" cy="4913312"/>
          </a:xfrm>
          <a:prstGeom prst="rect">
            <a:avLst/>
          </a:prstGeom>
        </p:spPr>
      </p:pic>
      <p:pic>
        <p:nvPicPr>
          <p:cNvPr id="9" name="Slide 7.m4a" descr="Slide 7.m4a">
            <a:hlinkClick r:id="" action="ppaction://media"/>
            <a:extLst>
              <a:ext uri="{FF2B5EF4-FFF2-40B4-BE49-F238E27FC236}">
                <a16:creationId xmlns:a16="http://schemas.microsoft.com/office/drawing/2014/main" id="{1E62BA49-8003-914A-B1C1-79C6E26EB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9499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6009-F4A4-8A44-8D41-62F0EADE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– Manhattan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23A6-BD93-8A42-BF40-853F95CF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two LSTMs to measure similarity between sequences</a:t>
            </a:r>
          </a:p>
          <a:p>
            <a:r>
              <a:rPr lang="en-US" dirty="0"/>
              <a:t>Variable length sequences converted to fixed dimensional vectors</a:t>
            </a:r>
          </a:p>
          <a:p>
            <a:r>
              <a:rPr lang="en-US" dirty="0"/>
              <a:t>Similarity function is applied on top of these vectors to compute similarity</a:t>
            </a:r>
          </a:p>
          <a:p>
            <a:r>
              <a:rPr lang="en-US" dirty="0"/>
              <a:t>Calculates Manhattan distance</a:t>
            </a:r>
          </a:p>
          <a:p>
            <a:r>
              <a:rPr lang="en-US" dirty="0"/>
              <a:t>Loss function – Mean Squared Error</a:t>
            </a:r>
          </a:p>
          <a:p>
            <a:r>
              <a:rPr lang="en-US" dirty="0"/>
              <a:t>Adam optimizer to update network weights efficiently and iteratively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083B2-B074-1C41-850E-A4DCFC17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Sanveg</a:t>
            </a:r>
            <a:r>
              <a:rPr lang="en-US" dirty="0"/>
              <a:t> Rane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5D5B6-B551-264F-9BA6-33108BAE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Slide 8.m4a" descr="Slide 8.m4a">
            <a:hlinkClick r:id="" action="ppaction://media"/>
            <a:extLst>
              <a:ext uri="{FF2B5EF4-FFF2-40B4-BE49-F238E27FC236}">
                <a16:creationId xmlns:a16="http://schemas.microsoft.com/office/drawing/2014/main" id="{A682538E-1D25-1D4D-8023-B71D04793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C0A6-0AB9-1947-8900-42282AC4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Results – Manhattan LSTM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51122-D108-8C48-A46C-5124829C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P24 – </a:t>
            </a:r>
            <a:r>
              <a:rPr lang="en-US" dirty="0" err="1"/>
              <a:t>Sanveg</a:t>
            </a:r>
            <a:r>
              <a:rPr lang="en-US" dirty="0"/>
              <a:t> Rane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BEED-9331-FF46-83BF-D7EB9F14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219C4EE7-5337-6544-9454-61640869B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5924" y="1371608"/>
            <a:ext cx="5473700" cy="3810000"/>
          </a:xfr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7327F54-6BA7-2F4B-92F7-E58FA915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855" y="1400184"/>
            <a:ext cx="5651500" cy="368300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DF86FA-291E-184D-9359-62EDDB8E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9757"/>
              </p:ext>
            </p:extLst>
          </p:nvPr>
        </p:nvGraphicFramePr>
        <p:xfrm>
          <a:off x="2536825" y="5162888"/>
          <a:ext cx="6502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855239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28997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70825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1276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5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Spoiler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766232"/>
                  </a:ext>
                </a:extLst>
              </a:tr>
            </a:tbl>
          </a:graphicData>
        </a:graphic>
      </p:graphicFrame>
      <p:pic>
        <p:nvPicPr>
          <p:cNvPr id="17" name="Slide 9.m4a" descr="Slide 9.m4a">
            <a:hlinkClick r:id="" action="ppaction://media"/>
            <a:extLst>
              <a:ext uri="{FF2B5EF4-FFF2-40B4-BE49-F238E27FC236}">
                <a16:creationId xmlns:a16="http://schemas.microsoft.com/office/drawing/2014/main" id="{EF405999-F53E-AE4D-8C36-A3DE3B502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658</Words>
  <Application>Microsoft Macintosh PowerPoint</Application>
  <PresentationFormat>Widescreen</PresentationFormat>
  <Paragraphs>155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SPOILER  DETECTION  FROM MOVIE REVIEWS</vt:lpstr>
      <vt:lpstr>Introduction</vt:lpstr>
      <vt:lpstr>Related Work</vt:lpstr>
      <vt:lpstr>Method – Dataset Introduction </vt:lpstr>
      <vt:lpstr>Method – Data Preprocessing</vt:lpstr>
      <vt:lpstr>Method – Data Preprocessing</vt:lpstr>
      <vt:lpstr>Method – Experimental Design Setup</vt:lpstr>
      <vt:lpstr>Method – Manhattan LSTM</vt:lpstr>
      <vt:lpstr>Results – Manhattan LSTM</vt:lpstr>
      <vt:lpstr>Results – Manhattan LSTM (Stratified)</vt:lpstr>
      <vt:lpstr>Method - ESIM</vt:lpstr>
      <vt:lpstr>Results - ESIM</vt:lpstr>
      <vt:lpstr>Results – ESIM (Stratified)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Spoiler Detection from Movie Reviews </dc:title>
  <dc:creator>Sanveg Sudhir Rane</dc:creator>
  <cp:lastModifiedBy>Rohit Radhakrishnan Nair</cp:lastModifiedBy>
  <cp:revision>77</cp:revision>
  <dcterms:created xsi:type="dcterms:W3CDTF">2020-04-24T03:17:34Z</dcterms:created>
  <dcterms:modified xsi:type="dcterms:W3CDTF">2020-04-25T03:27:37Z</dcterms:modified>
</cp:coreProperties>
</file>